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96"/>
  </p:notesMasterIdLst>
  <p:sldIdLst>
    <p:sldId id="256" r:id="rId4"/>
    <p:sldId id="258" r:id="rId5"/>
    <p:sldId id="257" r:id="rId6"/>
    <p:sldId id="351" r:id="rId7"/>
    <p:sldId id="290" r:id="rId8"/>
    <p:sldId id="279" r:id="rId9"/>
    <p:sldId id="291" r:id="rId10"/>
    <p:sldId id="278" r:id="rId11"/>
    <p:sldId id="292" r:id="rId12"/>
    <p:sldId id="293" r:id="rId13"/>
    <p:sldId id="294" r:id="rId14"/>
    <p:sldId id="295" r:id="rId15"/>
    <p:sldId id="296" r:id="rId16"/>
    <p:sldId id="352" r:id="rId17"/>
    <p:sldId id="353" r:id="rId18"/>
    <p:sldId id="354" r:id="rId19"/>
    <p:sldId id="355" r:id="rId20"/>
    <p:sldId id="356" r:id="rId21"/>
    <p:sldId id="358" r:id="rId22"/>
    <p:sldId id="359" r:id="rId23"/>
    <p:sldId id="357" r:id="rId24"/>
    <p:sldId id="360" r:id="rId25"/>
    <p:sldId id="361" r:id="rId26"/>
    <p:sldId id="298" r:id="rId27"/>
    <p:sldId id="297" r:id="rId28"/>
    <p:sldId id="362" r:id="rId29"/>
    <p:sldId id="299" r:id="rId30"/>
    <p:sldId id="363" r:id="rId31"/>
    <p:sldId id="367" r:id="rId32"/>
    <p:sldId id="368" r:id="rId33"/>
    <p:sldId id="364" r:id="rId34"/>
    <p:sldId id="365" r:id="rId35"/>
    <p:sldId id="366" r:id="rId36"/>
    <p:sldId id="307" r:id="rId37"/>
    <p:sldId id="327" r:id="rId38"/>
    <p:sldId id="326" r:id="rId39"/>
    <p:sldId id="325" r:id="rId40"/>
    <p:sldId id="324" r:id="rId41"/>
    <p:sldId id="323" r:id="rId42"/>
    <p:sldId id="322" r:id="rId43"/>
    <p:sldId id="321" r:id="rId44"/>
    <p:sldId id="339" r:id="rId45"/>
    <p:sldId id="338" r:id="rId46"/>
    <p:sldId id="337" r:id="rId47"/>
    <p:sldId id="336" r:id="rId48"/>
    <p:sldId id="335" r:id="rId49"/>
    <p:sldId id="334" r:id="rId50"/>
    <p:sldId id="333" r:id="rId51"/>
    <p:sldId id="332" r:id="rId52"/>
    <p:sldId id="331" r:id="rId53"/>
    <p:sldId id="330" r:id="rId54"/>
    <p:sldId id="347" r:id="rId55"/>
    <p:sldId id="346" r:id="rId56"/>
    <p:sldId id="349" r:id="rId57"/>
    <p:sldId id="348" r:id="rId58"/>
    <p:sldId id="345" r:id="rId59"/>
    <p:sldId id="344" r:id="rId60"/>
    <p:sldId id="343" r:id="rId61"/>
    <p:sldId id="342" r:id="rId62"/>
    <p:sldId id="341" r:id="rId63"/>
    <p:sldId id="340" r:id="rId64"/>
    <p:sldId id="369" r:id="rId65"/>
    <p:sldId id="370" r:id="rId66"/>
    <p:sldId id="371" r:id="rId67"/>
    <p:sldId id="380" r:id="rId68"/>
    <p:sldId id="379" r:id="rId69"/>
    <p:sldId id="378" r:id="rId70"/>
    <p:sldId id="377" r:id="rId71"/>
    <p:sldId id="376" r:id="rId72"/>
    <p:sldId id="375" r:id="rId73"/>
    <p:sldId id="374" r:id="rId74"/>
    <p:sldId id="373" r:id="rId75"/>
    <p:sldId id="381" r:id="rId76"/>
    <p:sldId id="372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50" r:id="rId89"/>
    <p:sldId id="393" r:id="rId90"/>
    <p:sldId id="394" r:id="rId91"/>
    <p:sldId id="395" r:id="rId92"/>
    <p:sldId id="396" r:id="rId93"/>
    <p:sldId id="397" r:id="rId94"/>
    <p:sldId id="259" r:id="rId9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andara" panose="020E0502030303020204" pitchFamily="34" charset="0"/>
      <p:regular r:id="rId101"/>
      <p:bold r:id="rId102"/>
      <p:italic r:id="rId103"/>
      <p:boldItalic r:id="rId104"/>
    </p:embeddedFont>
    <p:embeddedFont>
      <p:font typeface="EB Garamond" panose="00000500000000000000" pitchFamily="2" charset="0"/>
      <p:regular r:id="rId105"/>
      <p:bold r:id="rId106"/>
      <p:italic r:id="rId107"/>
      <p:boldItalic r:id="rId108"/>
    </p:embeddedFont>
    <p:embeddedFont>
      <p:font typeface="Nunito" pitchFamily="2" charset="0"/>
      <p:regular r:id="rId109"/>
      <p:bold r:id="rId110"/>
      <p:italic r:id="rId111"/>
      <p:boldItalic r:id="rId112"/>
    </p:embeddedFont>
    <p:embeddedFont>
      <p:font typeface="Overlock" panose="020B0604020202020204" charset="0"/>
      <p:regular r:id="rId113"/>
      <p:bold r:id="rId114"/>
      <p:italic r:id="rId115"/>
      <p:boldItalic r:id="rId116"/>
    </p:embeddedFont>
    <p:embeddedFont>
      <p:font typeface="Poppins Medium" panose="00000600000000000000" pitchFamily="2" charset="0"/>
      <p:regular r:id="rId117"/>
      <p:bold r:id="rId118"/>
      <p:italic r:id="rId119"/>
      <p:boldItalic r:id="rId120"/>
    </p:embeddedFont>
    <p:embeddedFont>
      <p:font typeface="Schoolbell" panose="020B0604020202020204" charset="0"/>
      <p:regular r:id="rId121"/>
    </p:embeddedFont>
    <p:embeddedFont>
      <p:font typeface="Source Sans Pro Black" panose="020B0803030403020204" pitchFamily="34" charset="0"/>
      <p:bold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21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16.fntdata"/><Relationship Id="rId16" Type="http://schemas.openxmlformats.org/officeDocument/2006/relationships/slide" Target="slides/slide13.xml"/><Relationship Id="rId107" Type="http://schemas.openxmlformats.org/officeDocument/2006/relationships/font" Target="fonts/font11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6.fntdata"/><Relationship Id="rId123" Type="http://schemas.openxmlformats.org/officeDocument/2006/relationships/font" Target="fonts/font27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17.fntdata"/><Relationship Id="rId118" Type="http://schemas.openxmlformats.org/officeDocument/2006/relationships/font" Target="fonts/font22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124" Type="http://schemas.openxmlformats.org/officeDocument/2006/relationships/presProps" Target="pres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18.fntdata"/><Relationship Id="rId119" Type="http://schemas.openxmlformats.org/officeDocument/2006/relationships/font" Target="fonts/font23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3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120" Type="http://schemas.openxmlformats.org/officeDocument/2006/relationships/font" Target="fonts/font24.fntdata"/><Relationship Id="rId125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14.fntdata"/><Relationship Id="rId115" Type="http://schemas.openxmlformats.org/officeDocument/2006/relationships/font" Target="fonts/font19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12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font" Target="fonts/font2.fntdata"/><Relationship Id="rId121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15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10.fntdata"/><Relationship Id="rId12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122" Type="http://schemas.openxmlformats.org/officeDocument/2006/relationships/font" Target="fonts/font26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3b6f39919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63b6f39919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3b6f3991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63b6f3991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3b6f39919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63b6f39919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3b6f3991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63b6f3991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39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3b6f3991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63b6f3991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70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3b6f3991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63b6f3991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3b6f3991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63b6f3991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905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3b6f39919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63b6f3991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56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3b6f39919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63b6f39919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4901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-41424" y="-170299"/>
            <a:ext cx="9144000" cy="5143500"/>
          </a:xfrm>
          <a:prstGeom prst="rect">
            <a:avLst/>
          </a:prstGeom>
          <a:solidFill>
            <a:srgbClr val="000000">
              <a:alpha val="91764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55232" y="0"/>
            <a:ext cx="9144000" cy="5143500"/>
          </a:xfrm>
          <a:prstGeom prst="rect">
            <a:avLst/>
          </a:prstGeom>
          <a:solidFill>
            <a:srgbClr val="000000">
              <a:alpha val="34901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1143000" y="85097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3">
            <a:alphaModFix amt="5000"/>
          </a:blip>
          <a:srcRect/>
          <a:stretch/>
        </p:blipFill>
        <p:spPr>
          <a:xfrm>
            <a:off x="165697" y="36121"/>
            <a:ext cx="8812606" cy="507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A picture containing text, toilet, tiled&#10;&#10;Description automatically generated"/>
          <p:cNvPicPr preferRelativeResize="0"/>
          <p:nvPr/>
        </p:nvPicPr>
        <p:blipFill rotWithShape="1">
          <a:blip r:embed="rId14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56982" y="0"/>
            <a:ext cx="487018" cy="4796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5" descr="A picture containing text, white, dark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91196" y="10618"/>
            <a:ext cx="652804" cy="6429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7"/>
          <p:cNvGrpSpPr/>
          <p:nvPr/>
        </p:nvGrpSpPr>
        <p:grpSpPr>
          <a:xfrm>
            <a:off x="5704093" y="1719286"/>
            <a:ext cx="3221879" cy="3221879"/>
            <a:chOff x="7605458" y="2292381"/>
            <a:chExt cx="4295839" cy="4295839"/>
          </a:xfrm>
        </p:grpSpPr>
        <p:sp>
          <p:nvSpPr>
            <p:cNvPr id="208" name="Google Shape;208;p37"/>
            <p:cNvSpPr/>
            <p:nvPr/>
          </p:nvSpPr>
          <p:spPr>
            <a:xfrm>
              <a:off x="7605458" y="2292381"/>
              <a:ext cx="4295839" cy="429583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7698890" y="2385813"/>
              <a:ext cx="4108977" cy="4108977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77" y="3645327"/>
            <a:ext cx="1225094" cy="9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/>
          <p:nvPr/>
        </p:nvSpPr>
        <p:spPr>
          <a:xfrm>
            <a:off x="5853295" y="4501373"/>
            <a:ext cx="2923480" cy="523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8AC3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ndara"/>
              <a:buNone/>
            </a:pPr>
            <a:r>
              <a:rPr lang="en" sz="2400" b="0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By- </a:t>
            </a:r>
            <a:r>
              <a:rPr lang="en" sz="2400" dirty="0">
                <a:latin typeface="Candara"/>
                <a:ea typeface="Candara"/>
                <a:cs typeface="Candara"/>
                <a:sym typeface="Candara"/>
              </a:rPr>
              <a:t>MD IMRAN A</a:t>
            </a:r>
            <a:endParaRPr sz="1100" dirty="0"/>
          </a:p>
        </p:txBody>
      </p:sp>
      <p:sp>
        <p:nvSpPr>
          <p:cNvPr id="212" name="Google Shape;212;p37"/>
          <p:cNvSpPr txBox="1"/>
          <p:nvPr/>
        </p:nvSpPr>
        <p:spPr>
          <a:xfrm>
            <a:off x="1724390" y="3437458"/>
            <a:ext cx="3221879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AC31"/>
              </a:buClr>
              <a:buSzPts val="3000"/>
              <a:buFont typeface="Arial"/>
              <a:buNone/>
            </a:pPr>
            <a:r>
              <a:rPr lang="en" sz="3000" dirty="0">
                <a:solidFill>
                  <a:srgbClr val="F8AC31"/>
                </a:solidFill>
              </a:rPr>
              <a:t>Network</a:t>
            </a:r>
            <a:endParaRPr sz="1100" dirty="0"/>
          </a:p>
        </p:txBody>
      </p:sp>
      <p:sp>
        <p:nvSpPr>
          <p:cNvPr id="213" name="Google Shape;213;p37"/>
          <p:cNvSpPr txBox="1"/>
          <p:nvPr/>
        </p:nvSpPr>
        <p:spPr>
          <a:xfrm>
            <a:off x="1440145" y="3968342"/>
            <a:ext cx="2748301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 Black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Lecture No. 02</a:t>
            </a:r>
            <a:endParaRPr sz="1100" dirty="0"/>
          </a:p>
        </p:txBody>
      </p:sp>
      <p:pic>
        <p:nvPicPr>
          <p:cNvPr id="214" name="Google Shape;21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8679" y="10618"/>
            <a:ext cx="545322" cy="53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7"/>
          <p:cNvGrpSpPr/>
          <p:nvPr/>
        </p:nvGrpSpPr>
        <p:grpSpPr>
          <a:xfrm>
            <a:off x="1370071" y="-57850"/>
            <a:ext cx="6176202" cy="1598118"/>
            <a:chOff x="1233827" y="-171889"/>
            <a:chExt cx="8583540" cy="2130823"/>
          </a:xfrm>
        </p:grpSpPr>
        <p:sp>
          <p:nvSpPr>
            <p:cNvPr id="216" name="Google Shape;216;p37"/>
            <p:cNvSpPr txBox="1"/>
            <p:nvPr/>
          </p:nvSpPr>
          <p:spPr>
            <a:xfrm>
              <a:off x="1233827" y="635536"/>
              <a:ext cx="8307080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0"/>
                <a:buFont typeface="EB Garamond"/>
                <a:buNone/>
              </a:pPr>
              <a:r>
                <a:rPr lang="en-US" sz="6000" b="0" i="0" u="none" strike="noStrike" cap="none" dirty="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NIC-PARAM</a:t>
              </a:r>
              <a:endParaRPr sz="1100" dirty="0"/>
            </a:p>
          </p:txBody>
        </p:sp>
        <p:sp>
          <p:nvSpPr>
            <p:cNvPr id="217" name="Google Shape;217;p37"/>
            <p:cNvSpPr txBox="1"/>
            <p:nvPr/>
          </p:nvSpPr>
          <p:spPr>
            <a:xfrm>
              <a:off x="1550268" y="-171889"/>
              <a:ext cx="8267099" cy="31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6000"/>
                <a:buFont typeface="EB Garamond"/>
                <a:buNone/>
              </a:pPr>
              <a:endParaRPr sz="11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1F34D9-A54B-26EE-16B5-289951A76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40" y="2313210"/>
            <a:ext cx="2167617" cy="2188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385DA-5066-DBA4-C798-64B00E45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15"/>
            <a:ext cx="9144000" cy="39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F80A9-F439-F40F-1F50-08B2E2A6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220"/>
            <a:ext cx="9144000" cy="45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6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694D0-ACDA-A813-DF10-3E24FDA6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110"/>
            <a:ext cx="9144000" cy="44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1;p53">
            <a:extLst>
              <a:ext uri="{FF2B5EF4-FFF2-40B4-BE49-F238E27FC236}">
                <a16:creationId xmlns:a16="http://schemas.microsoft.com/office/drawing/2014/main" id="{E495A01C-05A3-ECFF-5D62-A2B8D51C96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494" y="152400"/>
            <a:ext cx="7556966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47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46AB-5F16-E33F-B227-F538E8C5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Virtualization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5CB6B-ED2B-2241-D506-75FDC522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97807"/>
            <a:ext cx="7886700" cy="3263504"/>
          </a:xfrm>
        </p:spPr>
        <p:txBody>
          <a:bodyPr/>
          <a:lstStyle/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in computing is the Process of </a:t>
            </a:r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simulating hardware and software in a Virtual (software) Environment</a:t>
            </a:r>
          </a:p>
        </p:txBody>
      </p:sp>
      <p:pic>
        <p:nvPicPr>
          <p:cNvPr id="3074" name="Picture 2" descr="The Difference Between Virtualization and Cloud Computing - Fidelis  Cybersecurity">
            <a:extLst>
              <a:ext uri="{FF2B5EF4-FFF2-40B4-BE49-F238E27FC236}">
                <a16:creationId xmlns:a16="http://schemas.microsoft.com/office/drawing/2014/main" id="{F48A7FFF-CAA3-CDC9-BA4E-847A55E2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2408841"/>
            <a:ext cx="4221956" cy="25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75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46AB-5F16-E33F-B227-F538E8C5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Virtualization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5CB6B-ED2B-2241-D506-75FDC522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31" y="1280221"/>
            <a:ext cx="7886700" cy="3263504"/>
          </a:xfrm>
        </p:spPr>
        <p:txBody>
          <a:bodyPr/>
          <a:lstStyle/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traditional way a business operates is by having one machine for one application</a:t>
            </a:r>
          </a:p>
        </p:txBody>
      </p:sp>
      <p:pic>
        <p:nvPicPr>
          <p:cNvPr id="1026" name="Picture 2" descr="What is a Dedicated Server?">
            <a:extLst>
              <a:ext uri="{FF2B5EF4-FFF2-40B4-BE49-F238E27FC236}">
                <a16:creationId xmlns:a16="http://schemas.microsoft.com/office/drawing/2014/main" id="{C575AE67-7C0B-49E4-4F37-9C59EA65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81" y="2109789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a Dedicated Server?">
            <a:extLst>
              <a:ext uri="{FF2B5EF4-FFF2-40B4-BE49-F238E27FC236}">
                <a16:creationId xmlns:a16="http://schemas.microsoft.com/office/drawing/2014/main" id="{26C084C9-4C3F-BCA8-288C-B029DA13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7" y="2059187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a Dedicated Server?">
            <a:extLst>
              <a:ext uri="{FF2B5EF4-FFF2-40B4-BE49-F238E27FC236}">
                <a16:creationId xmlns:a16="http://schemas.microsoft.com/office/drawing/2014/main" id="{7C1C393E-02A1-226A-CA79-130F71FC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06" y="2059187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8BDCA-B51F-70E5-5269-77A70BC64D61}"/>
              </a:ext>
            </a:extLst>
          </p:cNvPr>
          <p:cNvSpPr/>
          <p:nvPr/>
        </p:nvSpPr>
        <p:spPr>
          <a:xfrm>
            <a:off x="4829176" y="4543725"/>
            <a:ext cx="845305" cy="221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3BE3D-BBD9-CB9D-5F91-D5CD7A3366B2}"/>
              </a:ext>
            </a:extLst>
          </p:cNvPr>
          <p:cNvSpPr/>
          <p:nvPr/>
        </p:nvSpPr>
        <p:spPr>
          <a:xfrm>
            <a:off x="6373903" y="4547296"/>
            <a:ext cx="1258861" cy="174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3ECDB-610D-1A10-66DF-3824DC0CBB2D}"/>
              </a:ext>
            </a:extLst>
          </p:cNvPr>
          <p:cNvSpPr/>
          <p:nvPr/>
        </p:nvSpPr>
        <p:spPr>
          <a:xfrm>
            <a:off x="8049520" y="4521995"/>
            <a:ext cx="1059618" cy="221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63935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46AB-5F16-E33F-B227-F538E8C5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Virtualization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5CB6B-ED2B-2241-D506-75FDC522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418" y="1087340"/>
            <a:ext cx="7886700" cy="3263504"/>
          </a:xfrm>
        </p:spPr>
        <p:txBody>
          <a:bodyPr/>
          <a:lstStyle/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traditional way a business operates is by having one machine for one application</a:t>
            </a:r>
          </a:p>
        </p:txBody>
      </p:sp>
      <p:pic>
        <p:nvPicPr>
          <p:cNvPr id="1026" name="Picture 2" descr="What is a Dedicated Server?">
            <a:extLst>
              <a:ext uri="{FF2B5EF4-FFF2-40B4-BE49-F238E27FC236}">
                <a16:creationId xmlns:a16="http://schemas.microsoft.com/office/drawing/2014/main" id="{C575AE67-7C0B-49E4-4F37-9C59EA65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81" y="2109789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a Dedicated Server?">
            <a:extLst>
              <a:ext uri="{FF2B5EF4-FFF2-40B4-BE49-F238E27FC236}">
                <a16:creationId xmlns:a16="http://schemas.microsoft.com/office/drawing/2014/main" id="{26C084C9-4C3F-BCA8-288C-B029DA13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7" y="2059187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a Dedicated Server?">
            <a:extLst>
              <a:ext uri="{FF2B5EF4-FFF2-40B4-BE49-F238E27FC236}">
                <a16:creationId xmlns:a16="http://schemas.microsoft.com/office/drawing/2014/main" id="{7C1C393E-02A1-226A-CA79-130F71FC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06" y="2059187"/>
            <a:ext cx="1217600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8BDCA-B51F-70E5-5269-77A70BC64D61}"/>
              </a:ext>
            </a:extLst>
          </p:cNvPr>
          <p:cNvSpPr/>
          <p:nvPr/>
        </p:nvSpPr>
        <p:spPr>
          <a:xfrm>
            <a:off x="4829176" y="4543725"/>
            <a:ext cx="845305" cy="221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3BE3D-BBD9-CB9D-5F91-D5CD7A3366B2}"/>
              </a:ext>
            </a:extLst>
          </p:cNvPr>
          <p:cNvSpPr/>
          <p:nvPr/>
        </p:nvSpPr>
        <p:spPr>
          <a:xfrm>
            <a:off x="6373903" y="4547296"/>
            <a:ext cx="1258861" cy="174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3ECDB-610D-1A10-66DF-3824DC0CBB2D}"/>
              </a:ext>
            </a:extLst>
          </p:cNvPr>
          <p:cNvSpPr/>
          <p:nvPr/>
        </p:nvSpPr>
        <p:spPr>
          <a:xfrm>
            <a:off x="8049520" y="4521995"/>
            <a:ext cx="1059618" cy="221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DF807-BAAE-C54D-C240-D143E4DF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9" y="1951894"/>
            <a:ext cx="1386960" cy="3124471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C7D85402-F637-D221-28F2-4BFFA759174A}"/>
              </a:ext>
            </a:extLst>
          </p:cNvPr>
          <p:cNvSpPr/>
          <p:nvPr/>
        </p:nvSpPr>
        <p:spPr>
          <a:xfrm>
            <a:off x="2657475" y="3143250"/>
            <a:ext cx="138696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7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46AB-5F16-E33F-B227-F538E8C5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Virtualization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7D85402-F637-D221-28F2-4BFFA759174A}"/>
              </a:ext>
            </a:extLst>
          </p:cNvPr>
          <p:cNvSpPr/>
          <p:nvPr/>
        </p:nvSpPr>
        <p:spPr>
          <a:xfrm>
            <a:off x="2657475" y="3143250"/>
            <a:ext cx="138696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3C3F0-946E-32DF-5C9F-2C8F6DE3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2" y="1417497"/>
            <a:ext cx="3124471" cy="3452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A4878-E370-E8AA-808D-70C5A462529C}"/>
              </a:ext>
            </a:extLst>
          </p:cNvPr>
          <p:cNvSpPr txBox="1"/>
          <p:nvPr/>
        </p:nvSpPr>
        <p:spPr>
          <a:xfrm>
            <a:off x="4664869" y="2051744"/>
            <a:ext cx="415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one server is running 3 VMs(Virtual Machine)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275D1B-74D9-AAFE-A3D4-59D12A3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67" y="2571750"/>
            <a:ext cx="306350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7EA4878-E370-E8AA-808D-70C5A462529C}"/>
              </a:ext>
            </a:extLst>
          </p:cNvPr>
          <p:cNvSpPr txBox="1"/>
          <p:nvPr/>
        </p:nvSpPr>
        <p:spPr>
          <a:xfrm>
            <a:off x="3943350" y="1615941"/>
            <a:ext cx="5064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that created and runs the virtualization is called a </a:t>
            </a:r>
            <a:r>
              <a:rPr lang="en-I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allocated and controls the sharing of a machine resources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6E938-0EE1-A464-EA43-A799692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04" y="396051"/>
            <a:ext cx="3132091" cy="435139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5AD7C9E-AFFD-1D57-C1AB-84C5A97565D4}"/>
              </a:ext>
            </a:extLst>
          </p:cNvPr>
          <p:cNvSpPr/>
          <p:nvPr/>
        </p:nvSpPr>
        <p:spPr>
          <a:xfrm>
            <a:off x="3680595" y="4279106"/>
            <a:ext cx="1098574" cy="3077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80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CE2E-235C-27D0-6672-117C407E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Hypervisor?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BA23E-762C-BC83-DD23-5223F5D7B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hypervisor is a 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software</a:t>
            </a:r>
            <a:r>
              <a:rPr lang="en-US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acts as an intermediary between computer hardware and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is responsible for effectively allocating and harnessing hardware resources to be used by the respective virtual machines, that work individually on a physical host. For this reason, hypervisors are also called virtual machine managers.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7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EC0A-B04E-EF32-680C-3087069B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1" y="396051"/>
            <a:ext cx="8276037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16DD1-AA4C-12F0-6E20-6AAC27005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01" y="0"/>
            <a:ext cx="54547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5DA81-68A1-1EB5-6EC3-9BFF98EBDC01}"/>
              </a:ext>
            </a:extLst>
          </p:cNvPr>
          <p:cNvSpPr txBox="1"/>
          <p:nvPr/>
        </p:nvSpPr>
        <p:spPr>
          <a:xfrm>
            <a:off x="178593" y="358200"/>
            <a:ext cx="5629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endParaRPr lang="en-IN" sz="1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 1 Hypervisors  </a:t>
            </a:r>
            <a:r>
              <a:rPr lang="en-IN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AntsleOs</a:t>
            </a:r>
            <a:r>
              <a:rPr lang="en-IN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Xen, XCP-ng, Microsoft Hyper V, VMware ESX/</a:t>
            </a:r>
            <a:r>
              <a:rPr lang="en-IN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IN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Oracle VM Server for x86 are some examples 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 2 Hypervisors </a:t>
            </a:r>
            <a:r>
              <a:rPr lang="en-IN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VMware Workstation, VMware Player, VirtualBox, Parallel Desktop for Mac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03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1C7C7-1476-FAF5-F048-CD9A7982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4" y="478518"/>
            <a:ext cx="1348857" cy="26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96C77-5BE0-50A0-4379-FEC4F9AA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95" y="496478"/>
            <a:ext cx="1690154" cy="262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33CF3-E3A4-4ABF-E2EB-D20BD32B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69" y="367372"/>
            <a:ext cx="1254026" cy="272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EAC70-93BF-8A14-F59B-1A423471BB26}"/>
              </a:ext>
            </a:extLst>
          </p:cNvPr>
          <p:cNvSpPr txBox="1"/>
          <p:nvPr/>
        </p:nvSpPr>
        <p:spPr>
          <a:xfrm>
            <a:off x="5555307" y="3328988"/>
            <a:ext cx="125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Install Type 1 Hypervisor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7FB51-CD03-0B56-D1E0-674B61AE5CA3}"/>
              </a:ext>
            </a:extLst>
          </p:cNvPr>
          <p:cNvSpPr txBox="1"/>
          <p:nvPr/>
        </p:nvSpPr>
        <p:spPr>
          <a:xfrm>
            <a:off x="2202295" y="3264695"/>
            <a:ext cx="198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Add all the hardware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154EE-C01B-AC14-DE50-6607A758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320" y="367371"/>
            <a:ext cx="1307247" cy="2722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F5284-5C5B-7273-6CB2-B67C7D937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829" y="1500500"/>
            <a:ext cx="1254026" cy="158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FFD62E-FBA9-7C62-EAF3-C352B7D8CB9E}"/>
              </a:ext>
            </a:extLst>
          </p:cNvPr>
          <p:cNvSpPr txBox="1"/>
          <p:nvPr/>
        </p:nvSpPr>
        <p:spPr>
          <a:xfrm>
            <a:off x="7694829" y="3252135"/>
            <a:ext cx="125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Install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270805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E5B05-B427-2DC2-BE80-C50DD013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680"/>
            <a:ext cx="9144000" cy="44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9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B8644-7268-7FA5-54F3-E7F70B1D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412"/>
            <a:ext cx="9144000" cy="45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58DE-4E60-8C3F-F49B-0CDE5B4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Utility Computing?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8FCCD-2029-B26B-B5E0-E72C08ADE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Utility computing is a service provisioning model that offers computing resources such as hardware, software, and network bandwidth to clients as and when they require them on an on-demand basis. The service provider charges only as per the consumption of the services, rather than a fixed charge or a flat rate. 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18443-7C61-E329-13DC-F3896C68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3226247"/>
            <a:ext cx="2590149" cy="15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5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56E05-4891-53CC-C3BA-5B2A3BFA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528"/>
            <a:ext cx="9144000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9F55-A0F8-25D6-A740-03A7AA9D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994172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3188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9F55-A0F8-25D6-A740-03A7AA9D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994172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Service-Oriented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6726-3EE0-6E93-641F-312EEBE0299A}"/>
              </a:ext>
            </a:extLst>
          </p:cNvPr>
          <p:cNvSpPr txBox="1"/>
          <p:nvPr/>
        </p:nvSpPr>
        <p:spPr>
          <a:xfrm>
            <a:off x="728663" y="1600200"/>
            <a:ext cx="6865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Service-Oriented Architecture (SOA) is a stage in the evolution of application development and/or integration. It defines a way to make software components reusable using the interfaces. 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SOA allows users to combine a large number of facilities from existing services to form applications.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Nunito" panose="020B0604020202020204" pitchFamily="2" charset="0"/>
            </a:endParaRPr>
          </a:p>
          <a:p>
            <a:pPr>
              <a:buClr>
                <a:schemeClr val="bg1"/>
              </a:buClr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8"/>
          <p:cNvGrpSpPr/>
          <p:nvPr/>
        </p:nvGrpSpPr>
        <p:grpSpPr>
          <a:xfrm>
            <a:off x="310535" y="1329377"/>
            <a:ext cx="3248567" cy="2262453"/>
            <a:chOff x="6963604" y="656319"/>
            <a:chExt cx="1699282" cy="1183459"/>
          </a:xfrm>
        </p:grpSpPr>
        <p:sp>
          <p:nvSpPr>
            <p:cNvPr id="223" name="Google Shape;223;p38"/>
            <p:cNvSpPr/>
            <p:nvPr/>
          </p:nvSpPr>
          <p:spPr>
            <a:xfrm rot="10800000" flipH="1">
              <a:off x="6963604" y="1643385"/>
              <a:ext cx="1699282" cy="196393"/>
            </a:xfrm>
            <a:custGeom>
              <a:avLst/>
              <a:gdLst/>
              <a:ahLst/>
              <a:cxnLst/>
              <a:rect l="l" t="t" r="r" b="b"/>
              <a:pathLst>
                <a:path w="1699282" h="196393" extrusionOk="0">
                  <a:moveTo>
                    <a:pt x="1695181" y="-6568"/>
                  </a:moveTo>
                  <a:lnTo>
                    <a:pt x="-4101" y="-6568"/>
                  </a:lnTo>
                  <a:lnTo>
                    <a:pt x="92901" y="189826"/>
                  </a:lnTo>
                  <a:lnTo>
                    <a:pt x="1598179" y="189826"/>
                  </a:lnTo>
                  <a:lnTo>
                    <a:pt x="1695181" y="-6568"/>
                  </a:lnTo>
                </a:path>
              </a:pathLst>
            </a:custGeom>
            <a:solidFill>
              <a:srgbClr val="C55A11"/>
            </a:solidFill>
            <a:ln>
              <a:noFill/>
            </a:ln>
            <a:effectLst>
              <a:reflection stA="50000" endA="300" endPos="55500" dist="101600" dir="5400000" sy="-100000" algn="bl" rotWithShape="0"/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4" name="Google Shape;224;p38"/>
            <p:cNvGrpSpPr/>
            <p:nvPr/>
          </p:nvGrpSpPr>
          <p:grpSpPr>
            <a:xfrm>
              <a:off x="7038235" y="656319"/>
              <a:ext cx="1527649" cy="1142270"/>
              <a:chOff x="7038235" y="656319"/>
              <a:chExt cx="1527649" cy="1142270"/>
            </a:xfrm>
          </p:grpSpPr>
          <p:sp>
            <p:nvSpPr>
              <p:cNvPr id="225" name="Google Shape;225;p38"/>
              <p:cNvSpPr/>
              <p:nvPr/>
            </p:nvSpPr>
            <p:spPr>
              <a:xfrm rot="10800000" flipH="1">
                <a:off x="7038235" y="944562"/>
                <a:ext cx="22371" cy="22371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2371" extrusionOk="0">
                    <a:moveTo>
                      <a:pt x="19353" y="-8025"/>
                    </a:moveTo>
                    <a:lnTo>
                      <a:pt x="-3018" y="-8025"/>
                    </a:lnTo>
                    <a:lnTo>
                      <a:pt x="-3018" y="14346"/>
                    </a:lnTo>
                    <a:lnTo>
                      <a:pt x="19353" y="14346"/>
                    </a:lnTo>
                    <a:lnTo>
                      <a:pt x="19353" y="-8025"/>
                    </a:lnTo>
                  </a:path>
                </a:pathLst>
              </a:custGeom>
              <a:solidFill>
                <a:srgbClr val="59595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8"/>
              <p:cNvSpPr/>
              <p:nvPr/>
            </p:nvSpPr>
            <p:spPr>
              <a:xfrm rot="10800000" flipH="1">
                <a:off x="7060606" y="656319"/>
                <a:ext cx="1505278" cy="987066"/>
              </a:xfrm>
              <a:custGeom>
                <a:avLst/>
                <a:gdLst/>
                <a:ahLst/>
                <a:cxnLst/>
                <a:rect l="l" t="t" r="r" b="b"/>
                <a:pathLst>
                  <a:path w="1505278" h="987066" extrusionOk="0">
                    <a:moveTo>
                      <a:pt x="1501178" y="-7665"/>
                    </a:moveTo>
                    <a:lnTo>
                      <a:pt x="-4101" y="-7665"/>
                    </a:lnTo>
                    <a:lnTo>
                      <a:pt x="-4101" y="979401"/>
                    </a:lnTo>
                    <a:lnTo>
                      <a:pt x="1501178" y="979401"/>
                    </a:lnTo>
                    <a:lnTo>
                      <a:pt x="1501178" y="-7665"/>
                    </a:lnTo>
                  </a:path>
                </a:pathLst>
              </a:cu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8"/>
              <p:cNvSpPr/>
              <p:nvPr/>
            </p:nvSpPr>
            <p:spPr>
              <a:xfrm rot="10800000" flipH="1">
                <a:off x="7191060" y="791217"/>
                <a:ext cx="1244369" cy="717270"/>
              </a:xfrm>
              <a:custGeom>
                <a:avLst/>
                <a:gdLst/>
                <a:ahLst/>
                <a:cxnLst/>
                <a:rect l="l" t="t" r="r" b="b"/>
                <a:pathLst>
                  <a:path w="1244369" h="717270" extrusionOk="0">
                    <a:moveTo>
                      <a:pt x="1240269" y="-7665"/>
                    </a:moveTo>
                    <a:lnTo>
                      <a:pt x="-4101" y="-7665"/>
                    </a:lnTo>
                    <a:lnTo>
                      <a:pt x="-4101" y="709605"/>
                    </a:lnTo>
                    <a:lnTo>
                      <a:pt x="1240269" y="709605"/>
                    </a:lnTo>
                    <a:lnTo>
                      <a:pt x="1240269" y="-7665"/>
                    </a:lnTo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8"/>
              <p:cNvSpPr/>
              <p:nvPr/>
            </p:nvSpPr>
            <p:spPr>
              <a:xfrm rot="10800000" flipH="1">
                <a:off x="7135292" y="731005"/>
                <a:ext cx="1355906" cy="837694"/>
              </a:xfrm>
              <a:custGeom>
                <a:avLst/>
                <a:gdLst/>
                <a:ahLst/>
                <a:cxnLst/>
                <a:rect l="l" t="t" r="r" b="b"/>
                <a:pathLst>
                  <a:path w="1355906" h="837694" extrusionOk="0">
                    <a:moveTo>
                      <a:pt x="7091" y="3520"/>
                    </a:moveTo>
                    <a:lnTo>
                      <a:pt x="1340620" y="3520"/>
                    </a:lnTo>
                    <a:lnTo>
                      <a:pt x="1340620" y="818838"/>
                    </a:lnTo>
                    <a:lnTo>
                      <a:pt x="7091" y="818838"/>
                    </a:lnTo>
                    <a:close/>
                    <a:moveTo>
                      <a:pt x="1351805" y="-7665"/>
                    </a:moveTo>
                    <a:lnTo>
                      <a:pt x="-4101" y="-7665"/>
                    </a:lnTo>
                    <a:lnTo>
                      <a:pt x="-4101" y="830029"/>
                    </a:lnTo>
                    <a:lnTo>
                      <a:pt x="1351805" y="830029"/>
                    </a:lnTo>
                    <a:lnTo>
                      <a:pt x="1351805" y="-7665"/>
                    </a:lnTo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8"/>
              <p:cNvSpPr/>
              <p:nvPr/>
            </p:nvSpPr>
            <p:spPr>
              <a:xfrm rot="10800000" flipH="1">
                <a:off x="7062843" y="1676820"/>
                <a:ext cx="1500810" cy="121769"/>
              </a:xfrm>
              <a:custGeom>
                <a:avLst/>
                <a:gdLst/>
                <a:ahLst/>
                <a:cxnLst/>
                <a:rect l="l" t="t" r="r" b="b"/>
                <a:pathLst>
                  <a:path w="1500810" h="121769" extrusionOk="0">
                    <a:moveTo>
                      <a:pt x="1496709" y="-6575"/>
                    </a:moveTo>
                    <a:lnTo>
                      <a:pt x="-4101" y="-6575"/>
                    </a:lnTo>
                    <a:lnTo>
                      <a:pt x="53721" y="115194"/>
                    </a:lnTo>
                    <a:lnTo>
                      <a:pt x="1438881" y="115194"/>
                    </a:lnTo>
                    <a:lnTo>
                      <a:pt x="1496709" y="-65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38"/>
              <p:cNvSpPr/>
              <p:nvPr/>
            </p:nvSpPr>
            <p:spPr>
              <a:xfrm rot="10800000" flipH="1">
                <a:off x="7073631" y="1756658"/>
                <a:ext cx="1481275" cy="11185"/>
              </a:xfrm>
              <a:custGeom>
                <a:avLst/>
                <a:gdLst/>
                <a:ahLst/>
                <a:cxnLst/>
                <a:rect l="l" t="t" r="r" b="b"/>
                <a:pathLst>
                  <a:path w="1481275" h="11185" extrusionOk="0">
                    <a:moveTo>
                      <a:pt x="1477173" y="-6530"/>
                    </a:moveTo>
                    <a:lnTo>
                      <a:pt x="-4102" y="-6530"/>
                    </a:lnTo>
                    <a:lnTo>
                      <a:pt x="-4102" y="4655"/>
                    </a:lnTo>
                    <a:lnTo>
                      <a:pt x="1477173" y="4655"/>
                    </a:lnTo>
                    <a:lnTo>
                      <a:pt x="1477173" y="-6530"/>
                    </a:lnTo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38"/>
              <p:cNvSpPr/>
              <p:nvPr/>
            </p:nvSpPr>
            <p:spPr>
              <a:xfrm rot="10800000" flipH="1">
                <a:off x="7102408" y="1710095"/>
                <a:ext cx="1423722" cy="11185"/>
              </a:xfrm>
              <a:custGeom>
                <a:avLst/>
                <a:gdLst/>
                <a:ahLst/>
                <a:cxnLst/>
                <a:rect l="l" t="t" r="r" b="b"/>
                <a:pathLst>
                  <a:path w="1423722" h="11185" extrusionOk="0">
                    <a:moveTo>
                      <a:pt x="1419620" y="-6616"/>
                    </a:moveTo>
                    <a:lnTo>
                      <a:pt x="-4102" y="-6616"/>
                    </a:lnTo>
                    <a:lnTo>
                      <a:pt x="-4102" y="4569"/>
                    </a:lnTo>
                    <a:lnTo>
                      <a:pt x="1419620" y="4569"/>
                    </a:lnTo>
                    <a:lnTo>
                      <a:pt x="1419620" y="-6616"/>
                    </a:lnTo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" name="Google Shape;232;p38"/>
          <p:cNvSpPr txBox="1"/>
          <p:nvPr/>
        </p:nvSpPr>
        <p:spPr>
          <a:xfrm>
            <a:off x="681416" y="1868389"/>
            <a:ext cx="2324562" cy="131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054757"/>
                </a:solidFill>
                <a:latin typeface="Schoolbell"/>
                <a:ea typeface="Schoolbell"/>
                <a:cs typeface="Schoolbell"/>
                <a:sym typeface="Schoolbell"/>
              </a:rPr>
              <a:t>TOPICS TO BE COVERED</a:t>
            </a:r>
            <a:endParaRPr sz="1100" dirty="0"/>
          </a:p>
        </p:txBody>
      </p:sp>
      <p:cxnSp>
        <p:nvCxnSpPr>
          <p:cNvPr id="233" name="Google Shape;233;p38"/>
          <p:cNvCxnSpPr/>
          <p:nvPr/>
        </p:nvCxnSpPr>
        <p:spPr>
          <a:xfrm>
            <a:off x="9252703" y="2378088"/>
            <a:ext cx="0" cy="495926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234" name="Google Shape;234;p38"/>
          <p:cNvGrpSpPr/>
          <p:nvPr/>
        </p:nvGrpSpPr>
        <p:grpSpPr>
          <a:xfrm rot="-5400000">
            <a:off x="1984556" y="2011551"/>
            <a:ext cx="4005039" cy="845834"/>
            <a:chOff x="1024865" y="2561038"/>
            <a:chExt cx="10156590" cy="678786"/>
          </a:xfrm>
        </p:grpSpPr>
        <p:cxnSp>
          <p:nvCxnSpPr>
            <p:cNvPr id="235" name="Google Shape;235;p38"/>
            <p:cNvCxnSpPr/>
            <p:nvPr/>
          </p:nvCxnSpPr>
          <p:spPr>
            <a:xfrm>
              <a:off x="5866888" y="2561038"/>
              <a:ext cx="0" cy="661235"/>
            </a:xfrm>
            <a:prstGeom prst="straightConnector1">
              <a:avLst/>
            </a:prstGeom>
            <a:noFill/>
            <a:ln w="38100" cap="flat" cmpd="sng">
              <a:solidFill>
                <a:srgbClr val="F4B081"/>
              </a:solidFill>
              <a:prstDash val="dot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36" name="Google Shape;236;p38"/>
            <p:cNvCxnSpPr/>
            <p:nvPr/>
          </p:nvCxnSpPr>
          <p:spPr>
            <a:xfrm rot="10800000">
              <a:off x="1024865" y="3239824"/>
              <a:ext cx="10156590" cy="0"/>
            </a:xfrm>
            <a:prstGeom prst="straightConnector1">
              <a:avLst/>
            </a:prstGeom>
            <a:noFill/>
            <a:ln w="38100" cap="flat" cmpd="sng">
              <a:solidFill>
                <a:srgbClr val="F4B08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243;p38"/>
          <p:cNvSpPr/>
          <p:nvPr/>
        </p:nvSpPr>
        <p:spPr>
          <a:xfrm>
            <a:off x="4572000" y="459162"/>
            <a:ext cx="3933761" cy="479238"/>
          </a:xfrm>
          <a:prstGeom prst="roundRect">
            <a:avLst>
              <a:gd name="adj" fmla="val 16667"/>
            </a:avLst>
          </a:prstGeom>
          <a:solidFill>
            <a:srgbClr val="8DA9DB">
              <a:alpha val="68627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4572000" y="1240874"/>
            <a:ext cx="3933761" cy="479238"/>
          </a:xfrm>
          <a:prstGeom prst="roundRect">
            <a:avLst>
              <a:gd name="adj" fmla="val 16667"/>
            </a:avLst>
          </a:prstGeom>
          <a:solidFill>
            <a:srgbClr val="8DA9DB">
              <a:alpha val="68627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4572000" y="2027334"/>
            <a:ext cx="3933761" cy="479238"/>
          </a:xfrm>
          <a:prstGeom prst="roundRect">
            <a:avLst>
              <a:gd name="adj" fmla="val 16667"/>
            </a:avLst>
          </a:prstGeom>
          <a:solidFill>
            <a:srgbClr val="8DA9DB">
              <a:alpha val="68627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4611890" y="483312"/>
            <a:ext cx="389335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01  Technologies in Cloud Computing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4611890" y="1282684"/>
            <a:ext cx="385069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02  </a:t>
            </a: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Cloud Service Model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4611890" y="2070960"/>
            <a:ext cx="3850692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03   Overview Computer Networks</a:t>
            </a: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45;p38">
            <a:extLst>
              <a:ext uri="{FF2B5EF4-FFF2-40B4-BE49-F238E27FC236}">
                <a16:creationId xmlns:a16="http://schemas.microsoft.com/office/drawing/2014/main" id="{1AC80760-3745-7494-A8A3-F5163BBA2A83}"/>
              </a:ext>
            </a:extLst>
          </p:cNvPr>
          <p:cNvSpPr/>
          <p:nvPr/>
        </p:nvSpPr>
        <p:spPr>
          <a:xfrm>
            <a:off x="4571484" y="2774623"/>
            <a:ext cx="3933761" cy="648766"/>
          </a:xfrm>
          <a:prstGeom prst="roundRect">
            <a:avLst>
              <a:gd name="adj" fmla="val 16667"/>
            </a:avLst>
          </a:prstGeom>
          <a:solidFill>
            <a:srgbClr val="8DA9DB">
              <a:alpha val="68627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45;p38">
            <a:extLst>
              <a:ext uri="{FF2B5EF4-FFF2-40B4-BE49-F238E27FC236}">
                <a16:creationId xmlns:a16="http://schemas.microsoft.com/office/drawing/2014/main" id="{5B22D5B5-665A-DC68-EAA6-45A5A8DB6245}"/>
              </a:ext>
            </a:extLst>
          </p:cNvPr>
          <p:cNvSpPr/>
          <p:nvPr/>
        </p:nvSpPr>
        <p:spPr>
          <a:xfrm>
            <a:off x="4571483" y="3591830"/>
            <a:ext cx="3933761" cy="678665"/>
          </a:xfrm>
          <a:prstGeom prst="roundRect">
            <a:avLst>
              <a:gd name="adj" fmla="val 16667"/>
            </a:avLst>
          </a:prstGeom>
          <a:solidFill>
            <a:srgbClr val="8DA9DB">
              <a:alpha val="68627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0;p38">
            <a:extLst>
              <a:ext uri="{FF2B5EF4-FFF2-40B4-BE49-F238E27FC236}">
                <a16:creationId xmlns:a16="http://schemas.microsoft.com/office/drawing/2014/main" id="{99C24189-14A5-FB80-FC7F-A591BCAF0A30}"/>
              </a:ext>
            </a:extLst>
          </p:cNvPr>
          <p:cNvSpPr txBox="1"/>
          <p:nvPr/>
        </p:nvSpPr>
        <p:spPr>
          <a:xfrm>
            <a:off x="4631719" y="2791718"/>
            <a:ext cx="462046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04  Basic Principles of Computer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ea typeface="Federo"/>
                <a:cs typeface="Times New Roman" panose="02020603050405020304" pitchFamily="18" charset="0"/>
                <a:sym typeface="Federo"/>
              </a:rPr>
              <a:t>      Network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50;p38">
            <a:extLst>
              <a:ext uri="{FF2B5EF4-FFF2-40B4-BE49-F238E27FC236}">
                <a16:creationId xmlns:a16="http://schemas.microsoft.com/office/drawing/2014/main" id="{6BE55932-FE3A-DD22-2B8D-B50644AACC03}"/>
              </a:ext>
            </a:extLst>
          </p:cNvPr>
          <p:cNvSpPr txBox="1"/>
          <p:nvPr/>
        </p:nvSpPr>
        <p:spPr>
          <a:xfrm>
            <a:off x="4636250" y="3635242"/>
            <a:ext cx="403048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edero"/>
              </a:rPr>
              <a:t>05  Development of Computer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edero"/>
              </a:rPr>
              <a:t>      </a:t>
            </a:r>
            <a:r>
              <a:rPr lang="en-IN" sz="1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edero"/>
              </a:rPr>
              <a:t>Network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7F4B0-4CBE-6EDB-4179-BCBFE0D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" y="209345"/>
            <a:ext cx="7315834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69867-13D4-42E3-54A2-50F956DC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231"/>
            <a:ext cx="91440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2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Use Add-Ons in Google Docs - Guiding Tech">
            <a:extLst>
              <a:ext uri="{FF2B5EF4-FFF2-40B4-BE49-F238E27FC236}">
                <a16:creationId xmlns:a16="http://schemas.microsoft.com/office/drawing/2014/main" id="{618F2609-DD1D-CD4F-A4F4-C2F795B1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0"/>
            <a:ext cx="6988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32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A4AE4-AD53-869E-7F1C-C7332B5E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760"/>
            <a:ext cx="9144000" cy="43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19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7FBB1-91E2-844A-41FD-8E9340A8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425"/>
            <a:ext cx="9144000" cy="45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3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9;p80">
            <a:extLst>
              <a:ext uri="{FF2B5EF4-FFF2-40B4-BE49-F238E27FC236}">
                <a16:creationId xmlns:a16="http://schemas.microsoft.com/office/drawing/2014/main" id="{B8E41C0F-593A-3A6E-9B57-0BF540760B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86367"/>
            <a:ext cx="9144000" cy="357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07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64;p81">
            <a:extLst>
              <a:ext uri="{FF2B5EF4-FFF2-40B4-BE49-F238E27FC236}">
                <a16:creationId xmlns:a16="http://schemas.microsoft.com/office/drawing/2014/main" id="{D69C413A-0F28-6F01-31CA-0E39C5A385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21505"/>
            <a:ext cx="9144000" cy="45219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5;p81">
            <a:extLst>
              <a:ext uri="{FF2B5EF4-FFF2-40B4-BE49-F238E27FC236}">
                <a16:creationId xmlns:a16="http://schemas.microsoft.com/office/drawing/2014/main" id="{993C5379-0153-1406-6BA5-A031223D4EBC}"/>
              </a:ext>
            </a:extLst>
          </p:cNvPr>
          <p:cNvSpPr/>
          <p:nvPr/>
        </p:nvSpPr>
        <p:spPr>
          <a:xfrm>
            <a:off x="7560600" y="956069"/>
            <a:ext cx="1583400" cy="4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4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6DCD1-807E-6FC1-3C20-F6798E0E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082"/>
            <a:ext cx="9144000" cy="45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1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3E7C1-59A1-5B91-8AFC-6A365ABD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81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7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37BEC-33FC-EA15-5EDB-3C78978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242"/>
            <a:ext cx="9144000" cy="44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12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1;p85">
            <a:extLst>
              <a:ext uri="{FF2B5EF4-FFF2-40B4-BE49-F238E27FC236}">
                <a16:creationId xmlns:a16="http://schemas.microsoft.com/office/drawing/2014/main" id="{AFC9D37F-A0A0-1D23-AC00-DFDDB4E284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228700"/>
            <a:ext cx="8839201" cy="2389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81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D37BB-EFCA-50D9-3C20-64A75ECC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919"/>
            <a:ext cx="9144000" cy="44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5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E6581-36E8-DE16-E5C3-5FB702CA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192"/>
            <a:ext cx="9144000" cy="41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1814-0F2B-F4D4-563C-8E4471D0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533"/>
            <a:ext cx="9144000" cy="45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4;p89">
            <a:extLst>
              <a:ext uri="{FF2B5EF4-FFF2-40B4-BE49-F238E27FC236}">
                <a16:creationId xmlns:a16="http://schemas.microsoft.com/office/drawing/2014/main" id="{8122A791-08AE-4468-34BB-1EAE1424C9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2200" y="323850"/>
            <a:ext cx="62103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95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2AE89-E318-3013-50D7-233CB457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766"/>
            <a:ext cx="9144000" cy="45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2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329E6-7AA2-7D6F-F38D-16669DB0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656"/>
            <a:ext cx="9144000" cy="44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8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B2B01-8DEC-D3BD-2F56-76BDE213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203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4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48242-1439-39D5-FEEE-CF3B5EE3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81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8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43;p94">
            <a:extLst>
              <a:ext uri="{FF2B5EF4-FFF2-40B4-BE49-F238E27FC236}">
                <a16:creationId xmlns:a16="http://schemas.microsoft.com/office/drawing/2014/main" id="{0C7B9FE4-A8C0-F71D-16F6-3321072042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005887"/>
            <a:ext cx="8839200" cy="2571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93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832D-F594-4AF8-0000-AA5E9641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72" y="145255"/>
            <a:ext cx="7886700" cy="994172"/>
          </a:xfrm>
        </p:spPr>
        <p:txBody>
          <a:bodyPr>
            <a:normAutofit/>
          </a:bodyPr>
          <a:lstStyle/>
          <a:p>
            <a:r>
              <a:rPr lang="en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Cloud Computing</a:t>
            </a:r>
            <a:endParaRPr lang="en-IN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F02A2-4350-DFDE-284E-BC9EFE62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1139427"/>
            <a:ext cx="7593806" cy="36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16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AA151-C9B8-0116-B052-F67E26CC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83"/>
            <a:ext cx="9144000" cy="4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7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93228-CE34-E910-D7E7-F1EF316C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794"/>
            <a:ext cx="9144000" cy="4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4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0BB6F-45E2-3C4D-EE31-46AEFBB7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218"/>
            <a:ext cx="9144000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7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5067D-5075-6E83-1FE9-D7C93777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274"/>
            <a:ext cx="9144000" cy="44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74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7EF92-F810-3849-EA4D-7BF82569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812"/>
            <a:ext cx="9144000" cy="44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1B9D8-3B54-0408-2F19-4F8AC4E0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12"/>
            <a:ext cx="9144000" cy="4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6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84;p101">
            <a:extLst>
              <a:ext uri="{FF2B5EF4-FFF2-40B4-BE49-F238E27FC236}">
                <a16:creationId xmlns:a16="http://schemas.microsoft.com/office/drawing/2014/main" id="{B124C6D5-DEE2-C882-249A-9DE998ACF9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050" y="1029063"/>
            <a:ext cx="8391525" cy="288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762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669A9-E537-152F-3FBB-3C84CCBE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76"/>
            <a:ext cx="9144000" cy="45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55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F89DC-B222-982E-5676-E020974B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885"/>
            <a:ext cx="9144000" cy="40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7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C10A3-9609-A404-9AA6-595C03CB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267"/>
            <a:ext cx="9144000" cy="44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47;p46">
            <a:extLst>
              <a:ext uri="{FF2B5EF4-FFF2-40B4-BE49-F238E27FC236}">
                <a16:creationId xmlns:a16="http://schemas.microsoft.com/office/drawing/2014/main" id="{D8C04C68-AECB-E71D-C9ED-7EA6EF2870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0" y="542925"/>
            <a:ext cx="828675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19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07;p105">
            <a:extLst>
              <a:ext uri="{FF2B5EF4-FFF2-40B4-BE49-F238E27FC236}">
                <a16:creationId xmlns:a16="http://schemas.microsoft.com/office/drawing/2014/main" id="{E25AFBBD-FEBE-D642-2CAD-160417EE75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852662"/>
            <a:ext cx="8839200" cy="2731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142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2;p106">
            <a:extLst>
              <a:ext uri="{FF2B5EF4-FFF2-40B4-BE49-F238E27FC236}">
                <a16:creationId xmlns:a16="http://schemas.microsoft.com/office/drawing/2014/main" id="{E4DE58F2-4F98-2ABA-6D8F-D968027855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56" y="407193"/>
            <a:ext cx="7950744" cy="45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597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D9006-9B1D-72B2-F8EB-0285BD0B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12"/>
            <a:ext cx="9144000" cy="43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61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B571B-5BA0-476F-3833-E838B34D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482"/>
            <a:ext cx="914400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42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548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8954-1911-F489-A56A-FB0919D9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62"/>
            <a:ext cx="9144000" cy="46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98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C9828-A65C-AEFE-1836-3CB83B69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" y="607219"/>
            <a:ext cx="9133561" cy="4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4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FF7C2-8AEF-DEB1-2F64-3FBDEC09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644"/>
            <a:ext cx="9144000" cy="45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90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25701-3E0A-A8EC-3064-F44A61A7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0" y="274121"/>
            <a:ext cx="8215072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4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27A86-3616-8DE4-46F6-D7A68D4F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65" y="438438"/>
            <a:ext cx="8283658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8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4E6F8-AD76-A695-693F-EF5D8AB7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4804"/>
            <a:ext cx="9143999" cy="44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7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4E7C0-9C53-63D0-8956-7DD35838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8" y="621506"/>
            <a:ext cx="9178752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4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A319E-4991-2141-14BD-8114613D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4" y="363656"/>
            <a:ext cx="8245555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2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BED92-BFB0-7AA0-9856-7748BC26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31"/>
            <a:ext cx="9144000" cy="45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3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ACEFF-019C-659C-7B00-0991FE5F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138"/>
            <a:ext cx="9144000" cy="45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8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4DCD5-675D-AC2E-97E7-491FE38C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0" y="537500"/>
            <a:ext cx="832938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5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EA7C1-4A2B-0B75-18A8-A0ADC009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773"/>
            <a:ext cx="9144000" cy="43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44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FDF6C-10D4-3F30-5E7E-09DB7CBB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" y="163621"/>
            <a:ext cx="8359864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58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3326-F99F-F50D-75C4-3B38DA85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01723"/>
            <a:ext cx="8393906" cy="48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2A11D-5C05-CFCE-C459-B63C1B48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1" y="228397"/>
            <a:ext cx="8375693" cy="47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79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E502D-F01F-EA46-F836-9728A836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" y="586081"/>
            <a:ext cx="8359864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9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3E8CD-69BB-2B5C-5EC8-E6D58ADA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88"/>
            <a:ext cx="9144000" cy="45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82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2AAE9-31F3-67D4-6BE0-503D96FA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8" y="472258"/>
            <a:ext cx="823793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1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9F3D4-5DA9-ADE6-AC29-F0C76E92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" y="588942"/>
            <a:ext cx="8283658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67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206B6-A1F8-BC36-E52E-EC92A1BB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7" y="567035"/>
            <a:ext cx="8556190" cy="42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6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30104-C609-F37E-554D-19AA63BA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6" y="507207"/>
            <a:ext cx="8464593" cy="42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2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D2A80-2B59-0714-45C0-368D533A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" y="550069"/>
            <a:ext cx="8590308" cy="43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66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6594D-4BD4-C61A-924E-35CA35AD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" y="547028"/>
            <a:ext cx="8655609" cy="44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0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41"/>
          <p:cNvGrpSpPr/>
          <p:nvPr/>
        </p:nvGrpSpPr>
        <p:grpSpPr>
          <a:xfrm flipH="1">
            <a:off x="1079127" y="741218"/>
            <a:ext cx="6985747" cy="3661063"/>
            <a:chOff x="1438835" y="988291"/>
            <a:chExt cx="9314329" cy="4881417"/>
          </a:xfrm>
        </p:grpSpPr>
        <p:pic>
          <p:nvPicPr>
            <p:cNvPr id="279" name="Google Shape;279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8835" y="988291"/>
              <a:ext cx="9314329" cy="48814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schemeClr val="lt1">
                  <a:alpha val="40000"/>
                </a:schemeClr>
              </a:outerShdw>
            </a:effectLst>
          </p:spPr>
        </p:pic>
        <p:sp>
          <p:nvSpPr>
            <p:cNvPr id="280" name="Google Shape;280;p41"/>
            <p:cNvSpPr txBox="1"/>
            <p:nvPr/>
          </p:nvSpPr>
          <p:spPr>
            <a:xfrm>
              <a:off x="2711112" y="2729592"/>
              <a:ext cx="4270179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 b="1" dirty="0">
                  <a:solidFill>
                    <a:schemeClr val="tx1"/>
                  </a:solidFill>
                  <a:latin typeface="Overlock"/>
                  <a:ea typeface="Overlock"/>
                  <a:cs typeface="Overlock"/>
                  <a:sym typeface="Overlock"/>
                </a:rPr>
                <a:t>THANK YOU</a:t>
              </a:r>
              <a:endParaRPr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5746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9A577-0563-AFC2-D9BA-C2892EA6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080"/>
            <a:ext cx="9144000" cy="44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78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04D32-613C-817C-5E42-C8BCAE7F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65" y="635615"/>
            <a:ext cx="824555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39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98557-BF96-3E08-61D3-2E599B22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4" y="544654"/>
            <a:ext cx="81388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83A07-CD5C-E8EE-4EBE-5A8CD192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032"/>
            <a:ext cx="9144000" cy="45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5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41860-4472-BD64-E7EA-6982DFF8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8" y="457016"/>
            <a:ext cx="8283658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1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1166F-16EF-0C4B-5C28-4F57A99C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9787"/>
            <a:ext cx="8474752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0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485549" y="1323506"/>
            <a:ext cx="424009" cy="416492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485549" y="1864256"/>
            <a:ext cx="424009" cy="416492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485549" y="2363504"/>
            <a:ext cx="424009" cy="416492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485549" y="2862752"/>
            <a:ext cx="424009" cy="416492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40"/>
          <p:cNvGrpSpPr/>
          <p:nvPr/>
        </p:nvGrpSpPr>
        <p:grpSpPr>
          <a:xfrm>
            <a:off x="209882" y="162440"/>
            <a:ext cx="880954" cy="680956"/>
            <a:chOff x="73284" y="131828"/>
            <a:chExt cx="867816" cy="670800"/>
          </a:xfrm>
        </p:grpSpPr>
        <p:sp>
          <p:nvSpPr>
            <p:cNvPr id="268" name="Google Shape;268;p40"/>
            <p:cNvSpPr txBox="1"/>
            <p:nvPr/>
          </p:nvSpPr>
          <p:spPr>
            <a:xfrm>
              <a:off x="164100" y="163675"/>
              <a:ext cx="777000" cy="60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 b="0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Q.1</a:t>
              </a:r>
              <a:endParaRPr sz="8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73284" y="131828"/>
              <a:ext cx="844500" cy="670800"/>
            </a:xfrm>
            <a:prstGeom prst="frame">
              <a:avLst>
                <a:gd name="adj1" fmla="val 12500"/>
              </a:avLst>
            </a:prstGeom>
            <a:solidFill>
              <a:srgbClr val="BF9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0"/>
          <p:cNvSpPr txBox="1"/>
          <p:nvPr/>
        </p:nvSpPr>
        <p:spPr>
          <a:xfrm>
            <a:off x="535360" y="1358627"/>
            <a:ext cx="42400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A.</a:t>
            </a:r>
            <a:endParaRPr sz="1100"/>
          </a:p>
        </p:txBody>
      </p:sp>
      <p:sp>
        <p:nvSpPr>
          <p:cNvPr id="271" name="Google Shape;271;p40"/>
          <p:cNvSpPr txBox="1"/>
          <p:nvPr/>
        </p:nvSpPr>
        <p:spPr>
          <a:xfrm>
            <a:off x="535359" y="1896188"/>
            <a:ext cx="42400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B.</a:t>
            </a:r>
            <a:endParaRPr sz="1100"/>
          </a:p>
        </p:txBody>
      </p:sp>
      <p:sp>
        <p:nvSpPr>
          <p:cNvPr id="272" name="Google Shape;272;p40"/>
          <p:cNvSpPr txBox="1"/>
          <p:nvPr/>
        </p:nvSpPr>
        <p:spPr>
          <a:xfrm>
            <a:off x="535358" y="2398625"/>
            <a:ext cx="42400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C.</a:t>
            </a:r>
            <a:endParaRPr sz="1100"/>
          </a:p>
        </p:txBody>
      </p:sp>
      <p:sp>
        <p:nvSpPr>
          <p:cNvPr id="273" name="Google Shape;273;p40"/>
          <p:cNvSpPr txBox="1"/>
          <p:nvPr/>
        </p:nvSpPr>
        <p:spPr>
          <a:xfrm>
            <a:off x="535358" y="2901063"/>
            <a:ext cx="42400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D.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390</Words>
  <Application>Microsoft Office PowerPoint</Application>
  <PresentationFormat>On-screen Show (16:9)</PresentationFormat>
  <Paragraphs>56</Paragraphs>
  <Slides>92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5" baseType="lpstr">
      <vt:lpstr>Source Sans Pro Black</vt:lpstr>
      <vt:lpstr>Overlock</vt:lpstr>
      <vt:lpstr>Nunito</vt:lpstr>
      <vt:lpstr>Schoolbell</vt:lpstr>
      <vt:lpstr>Candara</vt:lpstr>
      <vt:lpstr>Arial</vt:lpstr>
      <vt:lpstr>EB Garamond</vt:lpstr>
      <vt:lpstr>Calibri</vt:lpstr>
      <vt:lpstr>Poppins Medium</vt:lpstr>
      <vt:lpstr>Times New Roman</vt:lpstr>
      <vt:lpstr>Simple Light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Evolution of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Virtualization</vt:lpstr>
      <vt:lpstr>What is Virtualization</vt:lpstr>
      <vt:lpstr>What is Virtualization</vt:lpstr>
      <vt:lpstr>What is Virtualization</vt:lpstr>
      <vt:lpstr>PowerPoint Presentation</vt:lpstr>
      <vt:lpstr>What is a Hypervisor?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Utility Computing?</vt:lpstr>
      <vt:lpstr>PowerPoint Presentation</vt:lpstr>
      <vt:lpstr>Service-Oriented Architecture</vt:lpstr>
      <vt:lpstr>Service-Oriented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imran</dc:creator>
  <cp:lastModifiedBy>imran immu</cp:lastModifiedBy>
  <cp:revision>39</cp:revision>
  <dcterms:modified xsi:type="dcterms:W3CDTF">2023-05-15T09:01:24Z</dcterms:modified>
</cp:coreProperties>
</file>